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1"/>
  </p:notesMasterIdLst>
  <p:sldIdLst>
    <p:sldId id="256" r:id="rId2"/>
    <p:sldId id="620" r:id="rId3"/>
    <p:sldId id="603" r:id="rId4"/>
    <p:sldId id="618" r:id="rId5"/>
    <p:sldId id="619" r:id="rId6"/>
    <p:sldId id="621" r:id="rId7"/>
    <p:sldId id="607" r:id="rId8"/>
    <p:sldId id="606" r:id="rId9"/>
    <p:sldId id="608" r:id="rId10"/>
    <p:sldId id="609" r:id="rId11"/>
    <p:sldId id="611" r:id="rId12"/>
    <p:sldId id="629" r:id="rId13"/>
    <p:sldId id="630" r:id="rId14"/>
    <p:sldId id="610" r:id="rId15"/>
    <p:sldId id="265" r:id="rId16"/>
    <p:sldId id="623" r:id="rId17"/>
    <p:sldId id="622" r:id="rId18"/>
    <p:sldId id="613" r:id="rId19"/>
    <p:sldId id="614" r:id="rId20"/>
    <p:sldId id="612" r:id="rId21"/>
    <p:sldId id="615" r:id="rId22"/>
    <p:sldId id="616" r:id="rId23"/>
    <p:sldId id="624" r:id="rId24"/>
    <p:sldId id="625" r:id="rId25"/>
    <p:sldId id="626" r:id="rId26"/>
    <p:sldId id="627" r:id="rId27"/>
    <p:sldId id="628" r:id="rId28"/>
    <p:sldId id="602" r:id="rId29"/>
    <p:sldId id="61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72052-B892-45C4-9405-3093404E2A2F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C0BF0-EFC6-4E73-ACFF-25DDEB58C3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4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two-fingered hand has one rotary joint at each finger base and features a prismatic palm, which can dynamically adjust the distance between the two finger bases. One finger is equipped with a barometric tactile sensor array, whereas the other finger has a high-friction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94450-B6F3-1A4E-A2C6-B974C3E7E2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AFE0-E2B9-4AC4-915E-2FA11A266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4088-B357-46FB-A7E1-F63460661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13BF-DCF4-4963-BF50-48D5C176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F71C-D1CD-42A8-AE94-870E08A77254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5A24A-F5A3-43C9-9754-65101C09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Pattern Recognition – Coursework Overview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B22E8-95D1-417C-BCFD-918D0939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4C390424-CDFB-4D1B-9396-B44913C8B5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9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91EA-EC11-46FA-A3CA-EFCED219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E58DF-A053-4940-B901-B6C6BC61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6E860-8CDC-48A6-B982-9925FD59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B5A-ED11-4AD2-8244-192226916625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45CF-63ED-4A26-B134-BC8A335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8881-9600-49AA-82BF-DCED3D2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7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6EDB1-AFBD-43E1-B362-36B6C9517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04B9E-FFB5-407B-B990-191AE59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BDCA-EBCA-443F-B537-4E297FCE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FC2C-EC48-4BC5-98EF-8826A82D1B07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07AB-261A-4876-A200-0B609403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5BA6-191E-4449-8711-E5C1AFE9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140A-0C96-447E-B8BA-7D856102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76FF-7E68-4771-8EE0-34D2167E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D8D2-F6CA-479F-84BE-238B69EF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3F14-67E0-4A3D-9F4E-4916108A60E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86F5F-DD6C-4917-866C-9A48ABD5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Pattern Recognition – Coursework Overview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5545-8474-4C3F-875A-6110E177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88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00C5-03CC-4EE7-8888-85C4CE9B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82115-4666-4625-B9F2-32D399E9C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00B09-3F5A-4E71-B4F8-24479C2D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6BC6-7BD1-4A9D-97BF-995D602F0D40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BC741-8562-4E16-99FA-EDB4812F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40A34-0D58-459A-B245-AE7302FC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2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DD0C-6FB2-4EE5-A1AD-ACAF8826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A6366-4037-40A8-A14F-6D2F30684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59E3-BA82-4790-BF3A-02620BDA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16BAE-2962-42F4-BA83-113FC073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B7B8-9038-4B29-ACB3-08ADD1FB3C21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2B2C0-022C-4937-9FD5-545195FE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Pattern Recognition – Coursework Overview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C4A4-A5C2-4B9D-9D3B-B02DAEC5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2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0CD-2F03-45C4-B30F-9FD1E9F1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7B836-32F8-4A9A-9AF1-6939FFB33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54AC6-E441-4386-8B11-B375CEE4B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A184E-AA43-4573-B1C4-BF54FFBE6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6A7F7-CC5A-46D8-B9AF-98D8E44AB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0BEBF-BAD3-4034-8AA6-8C26105B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31716-AEE1-46F3-8DF3-D47E10613AEF}" type="datetime1">
              <a:rPr lang="en-GB" smtClean="0"/>
              <a:t>11/01/2024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D4A7B-D510-4DDC-9D5C-27C99F17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EE663-2A90-4679-8FC3-812D4BC7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8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699F-9483-454C-B8F6-DE23B027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F9B97-7B05-4B41-B360-1566CBFF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3DB5-EA2F-42DB-9A24-26ED31B99D1D}" type="datetime1">
              <a:rPr lang="en-GB" smtClean="0"/>
              <a:t>11/01/2024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65C9-1F81-4304-A805-66C3A4A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D8D9F-F989-42C1-A89B-211DEA14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4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1F8DB9-53D3-4BEC-B5EA-7318F5B7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5573-B480-4464-8B62-EE082C5D6E9F}" type="datetime1">
              <a:rPr lang="en-GB" smtClean="0"/>
              <a:t>11/01/2024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70FF9-7E84-45F8-A5D3-7144B89C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B54F0-8B61-4207-AEAC-86D74E0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5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AE76-8B60-4478-9E53-AE53C92A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0CB8-5181-4084-A08B-4223E2DC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1D733-F26C-493D-9027-DD98371B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8ADB2-D8E7-4A17-8A7A-322281D3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0574-2BA9-42D3-B563-EA6107A54DF6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6A0DE-33BE-43A1-B63C-1FAF81C4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8432A-4F7C-45ED-8EB1-0C578A01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38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1A80-353E-4914-A42B-AFFB10C9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96407-0D56-4C37-A5DA-89DE4A04C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3C8F-FDCC-436B-A171-5C3F8BFD6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411D1-367A-4561-A93E-19770B0D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F456-4024-4345-8905-520B7D546858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AAC70-0247-4057-8220-9B2C986B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47994-C4D7-452A-8E3E-9C8B7961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9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7EB66-FCE0-4235-9494-9AF349426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44000"/>
          </a:blip>
          <a:srcRect l="18704" r="-1" b="-1"/>
          <a:stretch/>
        </p:blipFill>
        <p:spPr>
          <a:xfrm>
            <a:off x="11257105" y="6231260"/>
            <a:ext cx="934895" cy="626740"/>
          </a:xfrm>
          <a:custGeom>
            <a:avLst/>
            <a:gdLst>
              <a:gd name="connsiteX0" fmla="*/ 0 w 934895"/>
              <a:gd name="connsiteY0" fmla="*/ 0 h 626740"/>
              <a:gd name="connsiteX1" fmla="*/ 486145 w 934895"/>
              <a:gd name="connsiteY1" fmla="*/ 0 h 626740"/>
              <a:gd name="connsiteX2" fmla="*/ 934895 w 934895"/>
              <a:gd name="connsiteY2" fmla="*/ 0 h 626740"/>
              <a:gd name="connsiteX3" fmla="*/ 934895 w 934895"/>
              <a:gd name="connsiteY3" fmla="*/ 626740 h 626740"/>
              <a:gd name="connsiteX4" fmla="*/ 458099 w 934895"/>
              <a:gd name="connsiteY4" fmla="*/ 626740 h 626740"/>
              <a:gd name="connsiteX5" fmla="*/ 0 w 934895"/>
              <a:gd name="connsiteY5" fmla="*/ 626740 h 626740"/>
              <a:gd name="connsiteX6" fmla="*/ 0 w 934895"/>
              <a:gd name="connsiteY6" fmla="*/ 0 h 6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895" h="626740" fill="none" extrusionOk="0">
                <a:moveTo>
                  <a:pt x="0" y="0"/>
                </a:moveTo>
                <a:cubicBezTo>
                  <a:pt x="161236" y="-20584"/>
                  <a:pt x="317704" y="13911"/>
                  <a:pt x="486145" y="0"/>
                </a:cubicBezTo>
                <a:cubicBezTo>
                  <a:pt x="654587" y="-13911"/>
                  <a:pt x="844023" y="1301"/>
                  <a:pt x="934895" y="0"/>
                </a:cubicBezTo>
                <a:cubicBezTo>
                  <a:pt x="904173" y="263155"/>
                  <a:pt x="938909" y="413393"/>
                  <a:pt x="934895" y="626740"/>
                </a:cubicBezTo>
                <a:cubicBezTo>
                  <a:pt x="802538" y="629593"/>
                  <a:pt x="596945" y="646270"/>
                  <a:pt x="458099" y="626740"/>
                </a:cubicBezTo>
                <a:cubicBezTo>
                  <a:pt x="319253" y="607210"/>
                  <a:pt x="108074" y="624336"/>
                  <a:pt x="0" y="626740"/>
                </a:cubicBezTo>
                <a:cubicBezTo>
                  <a:pt x="6108" y="332120"/>
                  <a:pt x="-18510" y="243855"/>
                  <a:pt x="0" y="0"/>
                </a:cubicBezTo>
                <a:close/>
              </a:path>
              <a:path w="934895" h="626740" stroke="0" extrusionOk="0">
                <a:moveTo>
                  <a:pt x="0" y="0"/>
                </a:moveTo>
                <a:cubicBezTo>
                  <a:pt x="192438" y="7626"/>
                  <a:pt x="248211" y="-9600"/>
                  <a:pt x="448750" y="0"/>
                </a:cubicBezTo>
                <a:cubicBezTo>
                  <a:pt x="649289" y="9600"/>
                  <a:pt x="792807" y="3248"/>
                  <a:pt x="934895" y="0"/>
                </a:cubicBezTo>
                <a:cubicBezTo>
                  <a:pt x="925390" y="156280"/>
                  <a:pt x="945964" y="379491"/>
                  <a:pt x="934895" y="626740"/>
                </a:cubicBezTo>
                <a:cubicBezTo>
                  <a:pt x="772351" y="619697"/>
                  <a:pt x="589066" y="630171"/>
                  <a:pt x="476796" y="626740"/>
                </a:cubicBezTo>
                <a:cubicBezTo>
                  <a:pt x="364526" y="623309"/>
                  <a:pt x="103626" y="644801"/>
                  <a:pt x="0" y="626740"/>
                </a:cubicBezTo>
                <a:cubicBezTo>
                  <a:pt x="24452" y="401575"/>
                  <a:pt x="-26635" y="294183"/>
                  <a:pt x="0" y="0"/>
                </a:cubicBezTo>
                <a:close/>
              </a:path>
            </a:pathLst>
          </a:custGeom>
          <a:ln>
            <a:noFill/>
            <a:prstDash val="lgDash"/>
            <a:extLst>
              <a:ext uri="{C807C97D-BFC1-408E-A445-0C87EB9F89A2}">
                <ask:lineSketchStyleProps xmlns:ask="http://schemas.microsoft.com/office/drawing/2018/sketchyshapes" sd="3815417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31750"/>
          </a:effec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5C876-AD22-464F-A0E0-5068AFEA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55F3-112D-4173-AFDC-670A6743D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392C-4978-4657-BB80-A6C20752E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98A0-E70F-4B6E-A4FC-28B33D7768F2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392C-BFF2-487D-A968-B8A3F6BFC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Pattern Recognition – Coursework Overview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2E49-89F2-4194-AF8A-8E012977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760" y="632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0424-CDFB-4D1B-9396-B44913C8B5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40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sciencedirect.com/science/article/abs/pii/001002858790008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49AnAxI8QI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4cLbBfs0j4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O-u9PNUMU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pmqs85HRjs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E486DA-708F-4211-8AD9-753B45A355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>
                <a:solidFill>
                  <a:srgbClr val="46464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GB" b="0" i="0" u="none" strike="noStrike">
                <a:solidFill>
                  <a:srgbClr val="0099CC"/>
                </a:solidFill>
                <a:effectLst/>
                <a:latin typeface="Segoe UI" panose="020B0502040204020203" pitchFamily="34" charset="0"/>
              </a:rPr>
              <a:t>ELEC97112/ELEC97113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7AC1-4DF3-40EF-BE7E-A2B3380C1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-1" b="-1"/>
          <a:stretch/>
        </p:blipFill>
        <p:spPr>
          <a:xfrm>
            <a:off x="257297" y="894069"/>
            <a:ext cx="7562606" cy="5069861"/>
          </a:xfrm>
          <a:custGeom>
            <a:avLst/>
            <a:gdLst>
              <a:gd name="connsiteX0" fmla="*/ 0 w 7562606"/>
              <a:gd name="connsiteY0" fmla="*/ 0 h 5069861"/>
              <a:gd name="connsiteX1" fmla="*/ 536258 w 7562606"/>
              <a:gd name="connsiteY1" fmla="*/ 0 h 5069861"/>
              <a:gd name="connsiteX2" fmla="*/ 1375019 w 7562606"/>
              <a:gd name="connsiteY2" fmla="*/ 0 h 5069861"/>
              <a:gd name="connsiteX3" fmla="*/ 2138155 w 7562606"/>
              <a:gd name="connsiteY3" fmla="*/ 0 h 5069861"/>
              <a:gd name="connsiteX4" fmla="*/ 2976917 w 7562606"/>
              <a:gd name="connsiteY4" fmla="*/ 0 h 5069861"/>
              <a:gd name="connsiteX5" fmla="*/ 3588800 w 7562606"/>
              <a:gd name="connsiteY5" fmla="*/ 0 h 5069861"/>
              <a:gd name="connsiteX6" fmla="*/ 4049432 w 7562606"/>
              <a:gd name="connsiteY6" fmla="*/ 0 h 5069861"/>
              <a:gd name="connsiteX7" fmla="*/ 4585689 w 7562606"/>
              <a:gd name="connsiteY7" fmla="*/ 0 h 5069861"/>
              <a:gd name="connsiteX8" fmla="*/ 5424451 w 7562606"/>
              <a:gd name="connsiteY8" fmla="*/ 0 h 5069861"/>
              <a:gd name="connsiteX9" fmla="*/ 6111961 w 7562606"/>
              <a:gd name="connsiteY9" fmla="*/ 0 h 5069861"/>
              <a:gd name="connsiteX10" fmla="*/ 6950722 w 7562606"/>
              <a:gd name="connsiteY10" fmla="*/ 0 h 5069861"/>
              <a:gd name="connsiteX11" fmla="*/ 7562606 w 7562606"/>
              <a:gd name="connsiteY11" fmla="*/ 0 h 5069861"/>
              <a:gd name="connsiteX12" fmla="*/ 7562606 w 7562606"/>
              <a:gd name="connsiteY12" fmla="*/ 481637 h 5069861"/>
              <a:gd name="connsiteX13" fmla="*/ 7562606 w 7562606"/>
              <a:gd name="connsiteY13" fmla="*/ 1216767 h 5069861"/>
              <a:gd name="connsiteX14" fmla="*/ 7562606 w 7562606"/>
              <a:gd name="connsiteY14" fmla="*/ 1698403 h 5069861"/>
              <a:gd name="connsiteX15" fmla="*/ 7562606 w 7562606"/>
              <a:gd name="connsiteY15" fmla="*/ 2230739 h 5069861"/>
              <a:gd name="connsiteX16" fmla="*/ 7562606 w 7562606"/>
              <a:gd name="connsiteY16" fmla="*/ 2864471 h 5069861"/>
              <a:gd name="connsiteX17" fmla="*/ 7562606 w 7562606"/>
              <a:gd name="connsiteY17" fmla="*/ 3447505 h 5069861"/>
              <a:gd name="connsiteX18" fmla="*/ 7562606 w 7562606"/>
              <a:gd name="connsiteY18" fmla="*/ 3929142 h 5069861"/>
              <a:gd name="connsiteX19" fmla="*/ 7562606 w 7562606"/>
              <a:gd name="connsiteY19" fmla="*/ 4461478 h 5069861"/>
              <a:gd name="connsiteX20" fmla="*/ 7562606 w 7562606"/>
              <a:gd name="connsiteY20" fmla="*/ 5069861 h 5069861"/>
              <a:gd name="connsiteX21" fmla="*/ 6950722 w 7562606"/>
              <a:gd name="connsiteY21" fmla="*/ 5069861 h 5069861"/>
              <a:gd name="connsiteX22" fmla="*/ 6111961 w 7562606"/>
              <a:gd name="connsiteY22" fmla="*/ 5069861 h 5069861"/>
              <a:gd name="connsiteX23" fmla="*/ 5575703 w 7562606"/>
              <a:gd name="connsiteY23" fmla="*/ 5069861 h 5069861"/>
              <a:gd name="connsiteX24" fmla="*/ 4736941 w 7562606"/>
              <a:gd name="connsiteY24" fmla="*/ 5069861 h 5069861"/>
              <a:gd name="connsiteX25" fmla="*/ 4200684 w 7562606"/>
              <a:gd name="connsiteY25" fmla="*/ 5069861 h 5069861"/>
              <a:gd name="connsiteX26" fmla="*/ 3588800 w 7562606"/>
              <a:gd name="connsiteY26" fmla="*/ 5069861 h 5069861"/>
              <a:gd name="connsiteX27" fmla="*/ 2901291 w 7562606"/>
              <a:gd name="connsiteY27" fmla="*/ 5069861 h 5069861"/>
              <a:gd name="connsiteX28" fmla="*/ 2213781 w 7562606"/>
              <a:gd name="connsiteY28" fmla="*/ 5069861 h 5069861"/>
              <a:gd name="connsiteX29" fmla="*/ 1601897 w 7562606"/>
              <a:gd name="connsiteY29" fmla="*/ 5069861 h 5069861"/>
              <a:gd name="connsiteX30" fmla="*/ 838762 w 7562606"/>
              <a:gd name="connsiteY30" fmla="*/ 5069861 h 5069861"/>
              <a:gd name="connsiteX31" fmla="*/ 0 w 7562606"/>
              <a:gd name="connsiteY31" fmla="*/ 5069861 h 5069861"/>
              <a:gd name="connsiteX32" fmla="*/ 0 w 7562606"/>
              <a:gd name="connsiteY32" fmla="*/ 4385430 h 5069861"/>
              <a:gd name="connsiteX33" fmla="*/ 0 w 7562606"/>
              <a:gd name="connsiteY33" fmla="*/ 3903793 h 5069861"/>
              <a:gd name="connsiteX34" fmla="*/ 0 w 7562606"/>
              <a:gd name="connsiteY34" fmla="*/ 3422156 h 5069861"/>
              <a:gd name="connsiteX35" fmla="*/ 0 w 7562606"/>
              <a:gd name="connsiteY35" fmla="*/ 2889821 h 5069861"/>
              <a:gd name="connsiteX36" fmla="*/ 0 w 7562606"/>
              <a:gd name="connsiteY36" fmla="*/ 2205390 h 5069861"/>
              <a:gd name="connsiteX37" fmla="*/ 0 w 7562606"/>
              <a:gd name="connsiteY37" fmla="*/ 1571657 h 5069861"/>
              <a:gd name="connsiteX38" fmla="*/ 0 w 7562606"/>
              <a:gd name="connsiteY38" fmla="*/ 836527 h 5069861"/>
              <a:gd name="connsiteX39" fmla="*/ 0 w 7562606"/>
              <a:gd name="connsiteY39" fmla="*/ 0 h 506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62606" h="5069861" fill="none" extrusionOk="0">
                <a:moveTo>
                  <a:pt x="0" y="0"/>
                </a:moveTo>
                <a:cubicBezTo>
                  <a:pt x="145015" y="-13559"/>
                  <a:pt x="338790" y="-26128"/>
                  <a:pt x="536258" y="0"/>
                </a:cubicBezTo>
                <a:cubicBezTo>
                  <a:pt x="733726" y="26128"/>
                  <a:pt x="1108465" y="35851"/>
                  <a:pt x="1375019" y="0"/>
                </a:cubicBezTo>
                <a:cubicBezTo>
                  <a:pt x="1641573" y="-35851"/>
                  <a:pt x="1900281" y="17191"/>
                  <a:pt x="2138155" y="0"/>
                </a:cubicBezTo>
                <a:cubicBezTo>
                  <a:pt x="2376029" y="-17191"/>
                  <a:pt x="2659674" y="-16512"/>
                  <a:pt x="2976917" y="0"/>
                </a:cubicBezTo>
                <a:cubicBezTo>
                  <a:pt x="3294160" y="16512"/>
                  <a:pt x="3284230" y="25842"/>
                  <a:pt x="3588800" y="0"/>
                </a:cubicBezTo>
                <a:cubicBezTo>
                  <a:pt x="3893370" y="-25842"/>
                  <a:pt x="3823313" y="-22081"/>
                  <a:pt x="4049432" y="0"/>
                </a:cubicBezTo>
                <a:cubicBezTo>
                  <a:pt x="4275551" y="22081"/>
                  <a:pt x="4459026" y="3788"/>
                  <a:pt x="4585689" y="0"/>
                </a:cubicBezTo>
                <a:cubicBezTo>
                  <a:pt x="4712352" y="-3788"/>
                  <a:pt x="5255531" y="-23696"/>
                  <a:pt x="5424451" y="0"/>
                </a:cubicBezTo>
                <a:cubicBezTo>
                  <a:pt x="5593371" y="23696"/>
                  <a:pt x="5863307" y="-26868"/>
                  <a:pt x="6111961" y="0"/>
                </a:cubicBezTo>
                <a:cubicBezTo>
                  <a:pt x="6360615" y="26868"/>
                  <a:pt x="6714501" y="-12899"/>
                  <a:pt x="6950722" y="0"/>
                </a:cubicBezTo>
                <a:cubicBezTo>
                  <a:pt x="7186943" y="12899"/>
                  <a:pt x="7315065" y="-9253"/>
                  <a:pt x="7562606" y="0"/>
                </a:cubicBezTo>
                <a:cubicBezTo>
                  <a:pt x="7577232" y="152702"/>
                  <a:pt x="7576797" y="248955"/>
                  <a:pt x="7562606" y="481637"/>
                </a:cubicBezTo>
                <a:cubicBezTo>
                  <a:pt x="7548415" y="714319"/>
                  <a:pt x="7544644" y="1035785"/>
                  <a:pt x="7562606" y="1216767"/>
                </a:cubicBezTo>
                <a:cubicBezTo>
                  <a:pt x="7580569" y="1397749"/>
                  <a:pt x="7569780" y="1558155"/>
                  <a:pt x="7562606" y="1698403"/>
                </a:cubicBezTo>
                <a:cubicBezTo>
                  <a:pt x="7555432" y="1838651"/>
                  <a:pt x="7551278" y="2019833"/>
                  <a:pt x="7562606" y="2230739"/>
                </a:cubicBezTo>
                <a:cubicBezTo>
                  <a:pt x="7573934" y="2441645"/>
                  <a:pt x="7533221" y="2570436"/>
                  <a:pt x="7562606" y="2864471"/>
                </a:cubicBezTo>
                <a:cubicBezTo>
                  <a:pt x="7591991" y="3158506"/>
                  <a:pt x="7587020" y="3294768"/>
                  <a:pt x="7562606" y="3447505"/>
                </a:cubicBezTo>
                <a:cubicBezTo>
                  <a:pt x="7538192" y="3600242"/>
                  <a:pt x="7585243" y="3812822"/>
                  <a:pt x="7562606" y="3929142"/>
                </a:cubicBezTo>
                <a:cubicBezTo>
                  <a:pt x="7539969" y="4045462"/>
                  <a:pt x="7536906" y="4287520"/>
                  <a:pt x="7562606" y="4461478"/>
                </a:cubicBezTo>
                <a:cubicBezTo>
                  <a:pt x="7588306" y="4635436"/>
                  <a:pt x="7579900" y="4934126"/>
                  <a:pt x="7562606" y="5069861"/>
                </a:cubicBezTo>
                <a:cubicBezTo>
                  <a:pt x="7351714" y="5044873"/>
                  <a:pt x="7248522" y="5054161"/>
                  <a:pt x="6950722" y="5069861"/>
                </a:cubicBezTo>
                <a:cubicBezTo>
                  <a:pt x="6652922" y="5085561"/>
                  <a:pt x="6413194" y="5077883"/>
                  <a:pt x="6111961" y="5069861"/>
                </a:cubicBezTo>
                <a:cubicBezTo>
                  <a:pt x="5810728" y="5061839"/>
                  <a:pt x="5697954" y="5062370"/>
                  <a:pt x="5575703" y="5069861"/>
                </a:cubicBezTo>
                <a:cubicBezTo>
                  <a:pt x="5453452" y="5077352"/>
                  <a:pt x="4949086" y="5057888"/>
                  <a:pt x="4736941" y="5069861"/>
                </a:cubicBezTo>
                <a:cubicBezTo>
                  <a:pt x="4524796" y="5081834"/>
                  <a:pt x="4327418" y="5049227"/>
                  <a:pt x="4200684" y="5069861"/>
                </a:cubicBezTo>
                <a:cubicBezTo>
                  <a:pt x="4073950" y="5090495"/>
                  <a:pt x="3803048" y="5086006"/>
                  <a:pt x="3588800" y="5069861"/>
                </a:cubicBezTo>
                <a:cubicBezTo>
                  <a:pt x="3374552" y="5053716"/>
                  <a:pt x="3107666" y="5060980"/>
                  <a:pt x="2901291" y="5069861"/>
                </a:cubicBezTo>
                <a:cubicBezTo>
                  <a:pt x="2694916" y="5078742"/>
                  <a:pt x="2499446" y="5075723"/>
                  <a:pt x="2213781" y="5069861"/>
                </a:cubicBezTo>
                <a:cubicBezTo>
                  <a:pt x="1928116" y="5064000"/>
                  <a:pt x="1874424" y="5053590"/>
                  <a:pt x="1601897" y="5069861"/>
                </a:cubicBezTo>
                <a:cubicBezTo>
                  <a:pt x="1329370" y="5086132"/>
                  <a:pt x="1218081" y="5106652"/>
                  <a:pt x="838762" y="5069861"/>
                </a:cubicBezTo>
                <a:cubicBezTo>
                  <a:pt x="459444" y="5033070"/>
                  <a:pt x="302734" y="5074890"/>
                  <a:pt x="0" y="5069861"/>
                </a:cubicBezTo>
                <a:cubicBezTo>
                  <a:pt x="18089" y="4821105"/>
                  <a:pt x="1943" y="4682818"/>
                  <a:pt x="0" y="4385430"/>
                </a:cubicBezTo>
                <a:cubicBezTo>
                  <a:pt x="-1943" y="4088042"/>
                  <a:pt x="-17187" y="4026640"/>
                  <a:pt x="0" y="3903793"/>
                </a:cubicBezTo>
                <a:cubicBezTo>
                  <a:pt x="17187" y="3780946"/>
                  <a:pt x="-17159" y="3521230"/>
                  <a:pt x="0" y="3422156"/>
                </a:cubicBezTo>
                <a:cubicBezTo>
                  <a:pt x="17159" y="3323082"/>
                  <a:pt x="-23942" y="3050274"/>
                  <a:pt x="0" y="2889821"/>
                </a:cubicBezTo>
                <a:cubicBezTo>
                  <a:pt x="23942" y="2729368"/>
                  <a:pt x="20488" y="2384620"/>
                  <a:pt x="0" y="2205390"/>
                </a:cubicBezTo>
                <a:cubicBezTo>
                  <a:pt x="-20488" y="2026160"/>
                  <a:pt x="-10977" y="1805127"/>
                  <a:pt x="0" y="1571657"/>
                </a:cubicBezTo>
                <a:cubicBezTo>
                  <a:pt x="10977" y="1338187"/>
                  <a:pt x="-1146" y="1032445"/>
                  <a:pt x="0" y="836527"/>
                </a:cubicBezTo>
                <a:cubicBezTo>
                  <a:pt x="1146" y="640609"/>
                  <a:pt x="-34180" y="321787"/>
                  <a:pt x="0" y="0"/>
                </a:cubicBezTo>
                <a:close/>
              </a:path>
              <a:path w="7562606" h="5069861" stroke="0" extrusionOk="0">
                <a:moveTo>
                  <a:pt x="0" y="0"/>
                </a:moveTo>
                <a:cubicBezTo>
                  <a:pt x="249711" y="20755"/>
                  <a:pt x="428302" y="-3857"/>
                  <a:pt x="536258" y="0"/>
                </a:cubicBezTo>
                <a:cubicBezTo>
                  <a:pt x="644214" y="3857"/>
                  <a:pt x="1006080" y="35681"/>
                  <a:pt x="1375019" y="0"/>
                </a:cubicBezTo>
                <a:cubicBezTo>
                  <a:pt x="1743958" y="-35681"/>
                  <a:pt x="1935205" y="-31628"/>
                  <a:pt x="2213781" y="0"/>
                </a:cubicBezTo>
                <a:cubicBezTo>
                  <a:pt x="2492357" y="31628"/>
                  <a:pt x="2631809" y="-28257"/>
                  <a:pt x="2825665" y="0"/>
                </a:cubicBezTo>
                <a:cubicBezTo>
                  <a:pt x="3019521" y="28257"/>
                  <a:pt x="3081433" y="3382"/>
                  <a:pt x="3286296" y="0"/>
                </a:cubicBezTo>
                <a:cubicBezTo>
                  <a:pt x="3491159" y="-3382"/>
                  <a:pt x="3703485" y="-10072"/>
                  <a:pt x="3898180" y="0"/>
                </a:cubicBezTo>
                <a:cubicBezTo>
                  <a:pt x="4092875" y="10072"/>
                  <a:pt x="4227838" y="-12980"/>
                  <a:pt x="4358811" y="0"/>
                </a:cubicBezTo>
                <a:cubicBezTo>
                  <a:pt x="4489784" y="12980"/>
                  <a:pt x="4837046" y="32427"/>
                  <a:pt x="5197573" y="0"/>
                </a:cubicBezTo>
                <a:cubicBezTo>
                  <a:pt x="5558100" y="-32427"/>
                  <a:pt x="5737333" y="-2013"/>
                  <a:pt x="6036335" y="0"/>
                </a:cubicBezTo>
                <a:cubicBezTo>
                  <a:pt x="6335337" y="2013"/>
                  <a:pt x="6354479" y="21937"/>
                  <a:pt x="6648218" y="0"/>
                </a:cubicBezTo>
                <a:cubicBezTo>
                  <a:pt x="6941957" y="-21937"/>
                  <a:pt x="7190743" y="-31868"/>
                  <a:pt x="7562606" y="0"/>
                </a:cubicBezTo>
                <a:cubicBezTo>
                  <a:pt x="7580526" y="169755"/>
                  <a:pt x="7577124" y="369610"/>
                  <a:pt x="7562606" y="633733"/>
                </a:cubicBezTo>
                <a:cubicBezTo>
                  <a:pt x="7548088" y="897856"/>
                  <a:pt x="7571369" y="1146224"/>
                  <a:pt x="7562606" y="1318164"/>
                </a:cubicBezTo>
                <a:cubicBezTo>
                  <a:pt x="7553843" y="1490104"/>
                  <a:pt x="7583453" y="1700398"/>
                  <a:pt x="7562606" y="2002595"/>
                </a:cubicBezTo>
                <a:cubicBezTo>
                  <a:pt x="7541759" y="2304792"/>
                  <a:pt x="7598677" y="2453688"/>
                  <a:pt x="7562606" y="2737725"/>
                </a:cubicBezTo>
                <a:cubicBezTo>
                  <a:pt x="7526536" y="3021762"/>
                  <a:pt x="7534745" y="3208726"/>
                  <a:pt x="7562606" y="3472855"/>
                </a:cubicBezTo>
                <a:cubicBezTo>
                  <a:pt x="7590468" y="3736984"/>
                  <a:pt x="7577583" y="3770834"/>
                  <a:pt x="7562606" y="3954492"/>
                </a:cubicBezTo>
                <a:cubicBezTo>
                  <a:pt x="7547629" y="4138150"/>
                  <a:pt x="7608131" y="4812137"/>
                  <a:pt x="7562606" y="5069861"/>
                </a:cubicBezTo>
                <a:cubicBezTo>
                  <a:pt x="7325747" y="5069172"/>
                  <a:pt x="7237395" y="5078029"/>
                  <a:pt x="7026348" y="5069861"/>
                </a:cubicBezTo>
                <a:cubicBezTo>
                  <a:pt x="6815301" y="5061693"/>
                  <a:pt x="6593965" y="5095494"/>
                  <a:pt x="6187587" y="5069861"/>
                </a:cubicBezTo>
                <a:cubicBezTo>
                  <a:pt x="5781209" y="5044228"/>
                  <a:pt x="5912995" y="5079237"/>
                  <a:pt x="5651329" y="5069861"/>
                </a:cubicBezTo>
                <a:cubicBezTo>
                  <a:pt x="5389663" y="5060485"/>
                  <a:pt x="5230967" y="5044337"/>
                  <a:pt x="4888194" y="5069861"/>
                </a:cubicBezTo>
                <a:cubicBezTo>
                  <a:pt x="4545421" y="5095385"/>
                  <a:pt x="4487825" y="5085216"/>
                  <a:pt x="4351936" y="5069861"/>
                </a:cubicBezTo>
                <a:cubicBezTo>
                  <a:pt x="4216047" y="5054506"/>
                  <a:pt x="3943790" y="5067439"/>
                  <a:pt x="3588800" y="5069861"/>
                </a:cubicBezTo>
                <a:cubicBezTo>
                  <a:pt x="3233810" y="5072283"/>
                  <a:pt x="3268542" y="5062238"/>
                  <a:pt x="3052543" y="5069861"/>
                </a:cubicBezTo>
                <a:cubicBezTo>
                  <a:pt x="2836544" y="5077484"/>
                  <a:pt x="2541417" y="5103398"/>
                  <a:pt x="2213781" y="5069861"/>
                </a:cubicBezTo>
                <a:cubicBezTo>
                  <a:pt x="1886145" y="5036324"/>
                  <a:pt x="1891689" y="5086157"/>
                  <a:pt x="1753150" y="5069861"/>
                </a:cubicBezTo>
                <a:cubicBezTo>
                  <a:pt x="1614611" y="5053565"/>
                  <a:pt x="1346824" y="5094995"/>
                  <a:pt x="1216892" y="5069861"/>
                </a:cubicBezTo>
                <a:cubicBezTo>
                  <a:pt x="1086960" y="5044727"/>
                  <a:pt x="269272" y="5075640"/>
                  <a:pt x="0" y="5069861"/>
                </a:cubicBezTo>
                <a:cubicBezTo>
                  <a:pt x="15824" y="4777785"/>
                  <a:pt x="-18157" y="4635241"/>
                  <a:pt x="0" y="4385430"/>
                </a:cubicBezTo>
                <a:cubicBezTo>
                  <a:pt x="18157" y="4135619"/>
                  <a:pt x="-13257" y="3925582"/>
                  <a:pt x="0" y="3802396"/>
                </a:cubicBezTo>
                <a:cubicBezTo>
                  <a:pt x="13257" y="3679210"/>
                  <a:pt x="22554" y="3455702"/>
                  <a:pt x="0" y="3219362"/>
                </a:cubicBezTo>
                <a:cubicBezTo>
                  <a:pt x="-22554" y="2983022"/>
                  <a:pt x="15552" y="2843549"/>
                  <a:pt x="0" y="2636328"/>
                </a:cubicBezTo>
                <a:cubicBezTo>
                  <a:pt x="-15552" y="2429107"/>
                  <a:pt x="23247" y="2283456"/>
                  <a:pt x="0" y="2002595"/>
                </a:cubicBezTo>
                <a:cubicBezTo>
                  <a:pt x="-23247" y="1721734"/>
                  <a:pt x="-4045" y="1627492"/>
                  <a:pt x="0" y="1368862"/>
                </a:cubicBezTo>
                <a:cubicBezTo>
                  <a:pt x="4045" y="1110232"/>
                  <a:pt x="9184" y="1039925"/>
                  <a:pt x="0" y="887226"/>
                </a:cubicBezTo>
                <a:cubicBezTo>
                  <a:pt x="-9184" y="734527"/>
                  <a:pt x="2260" y="390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815417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43CF6-D742-49BC-BFBA-FF2A5DE02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3037" y="1527689"/>
            <a:ext cx="3754671" cy="2528515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tx2"/>
                </a:solidFill>
              </a:rPr>
              <a:t>Pattern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20290-22E0-4FD9-853E-4A018175C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4" y="4433104"/>
            <a:ext cx="3806919" cy="1546346"/>
          </a:xfrm>
        </p:spPr>
        <p:txBody>
          <a:bodyPr anchor="t"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Coursework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52ADE-BBED-4A76-BBB4-6C92848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C6B5-9A60-47BA-A56E-65A1D39D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3B54D-3EBA-456B-91D8-F7AA636677E2}"/>
              </a:ext>
            </a:extLst>
          </p:cNvPr>
          <p:cNvSpPr txBox="1"/>
          <p:nvPr/>
        </p:nvSpPr>
        <p:spPr>
          <a:xfrm>
            <a:off x="0" y="86327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 ELEC97112/ELEC97113 – Computer Vision &amp; Pattern Recognition - K. </a:t>
            </a:r>
            <a:r>
              <a:rPr lang="en-GB" sz="2400" dirty="0" err="1"/>
              <a:t>Mikolajczyk</a:t>
            </a:r>
            <a:r>
              <a:rPr lang="en-GB" sz="2400" dirty="0"/>
              <a:t> &amp; A. Spiers </a:t>
            </a:r>
          </a:p>
        </p:txBody>
      </p:sp>
    </p:spTree>
    <p:extLst>
      <p:ext uri="{BB962C8B-B14F-4D97-AF65-F5344CB8AC3E}">
        <p14:creationId xmlns:p14="http://schemas.microsoft.com/office/powerpoint/2010/main" val="40907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34E7-1205-432E-8B75-8499C470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Robots + Haptics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C02A-3E51-4E83-BAE6-27E78ED36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6023413" cy="4351338"/>
          </a:xfrm>
        </p:spPr>
        <p:txBody>
          <a:bodyPr>
            <a:normAutofit/>
          </a:bodyPr>
          <a:lstStyle/>
          <a:p>
            <a:r>
              <a:rPr lang="en-GB" dirty="0"/>
              <a:t>Robots that can perform haptic sensing is a growing area of interest</a:t>
            </a:r>
          </a:p>
          <a:p>
            <a:r>
              <a:rPr lang="en-GB" dirty="0"/>
              <a:t>Close local control loops</a:t>
            </a:r>
          </a:p>
          <a:p>
            <a:pPr lvl="1"/>
            <a:r>
              <a:rPr lang="en-GB" dirty="0"/>
              <a:t>Grasping &amp; manipulation</a:t>
            </a:r>
          </a:p>
          <a:p>
            <a:r>
              <a:rPr lang="en-GB" dirty="0"/>
              <a:t>Make up for otherwise incomplete sensory data about the world</a:t>
            </a:r>
          </a:p>
          <a:p>
            <a:pPr lvl="1"/>
            <a:r>
              <a:rPr lang="en-GB" dirty="0"/>
              <a:t>Identify objects by touch</a:t>
            </a:r>
          </a:p>
          <a:p>
            <a:pPr lvl="1"/>
            <a:r>
              <a:rPr lang="en-GB" dirty="0"/>
              <a:t>Identify object properties by touch</a:t>
            </a:r>
          </a:p>
          <a:p>
            <a:pPr lvl="2"/>
            <a:r>
              <a:rPr lang="en-GB" dirty="0"/>
              <a:t>E.g. weight, firmness, inertia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ADEA3-F177-4308-98C0-D98BE95A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C1F32-5B4E-43E1-9041-02E64CF0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10</a:t>
            </a:fld>
            <a:endParaRPr lang="en-GB" dirty="0"/>
          </a:p>
        </p:txBody>
      </p:sp>
      <p:pic>
        <p:nvPicPr>
          <p:cNvPr id="4098" name="Picture 2" descr="31 million Domestic Robots to Help in Households Worldwide by 2019 - HR in  ASIA">
            <a:extLst>
              <a:ext uri="{FF2B5EF4-FFF2-40B4-BE49-F238E27FC236}">
                <a16:creationId xmlns:a16="http://schemas.microsoft.com/office/drawing/2014/main" id="{7E16FDEA-FE1D-47EF-90A2-659E8E50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/>
          <a:stretch/>
        </p:blipFill>
        <p:spPr bwMode="auto">
          <a:xfrm>
            <a:off x="6455433" y="365125"/>
            <a:ext cx="3516257" cy="314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aders Choice 2020: Age Of Agriculture Robots: Fruit-Picking Robots And  Drones To Take Over Farms | AgriTechTomorrow">
            <a:extLst>
              <a:ext uri="{FF2B5EF4-FFF2-40B4-BE49-F238E27FC236}">
                <a16:creationId xmlns:a16="http://schemas.microsoft.com/office/drawing/2014/main" id="{EE1A62BB-CE90-4CAA-8197-04B1B9D8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9"/>
          <a:stretch/>
        </p:blipFill>
        <p:spPr bwMode="auto">
          <a:xfrm>
            <a:off x="6455434" y="3594773"/>
            <a:ext cx="3516256" cy="24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earchers develop robotic hand with tactual sensation - Electronic  Products">
            <a:extLst>
              <a:ext uri="{FF2B5EF4-FFF2-40B4-BE49-F238E27FC236}">
                <a16:creationId xmlns:a16="http://schemas.microsoft.com/office/drawing/2014/main" id="{7724E3FB-29F3-4A48-9DFE-68FB670D4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68"/>
          <a:stretch/>
        </p:blipFill>
        <p:spPr bwMode="auto">
          <a:xfrm>
            <a:off x="10049972" y="365125"/>
            <a:ext cx="1963352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3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8E92-8118-4E9F-A00B-6BA5E2F9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Haptics is an active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EE93-C4A5-427B-A896-89BA0AC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1100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watch stuff passively</a:t>
            </a:r>
          </a:p>
          <a:p>
            <a:r>
              <a:rPr lang="en-GB" dirty="0"/>
              <a:t>Time for an experiment…</a:t>
            </a:r>
          </a:p>
          <a:p>
            <a:r>
              <a:rPr lang="en-GB" dirty="0"/>
              <a:t>Find any nearby object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Put a finger on it</a:t>
            </a:r>
          </a:p>
          <a:p>
            <a:pPr lvl="1">
              <a:buFontTx/>
              <a:buChar char="-"/>
            </a:pPr>
            <a:r>
              <a:rPr lang="en-GB" dirty="0"/>
              <a:t>What do you feel?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Push / Squeeze it</a:t>
            </a:r>
          </a:p>
          <a:p>
            <a:pPr lvl="1">
              <a:buFontTx/>
              <a:buChar char="-"/>
            </a:pPr>
            <a:r>
              <a:rPr lang="en-GB" dirty="0"/>
              <a:t>What do you feel?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Slide your finger back and forth</a:t>
            </a:r>
          </a:p>
          <a:p>
            <a:pPr lvl="1">
              <a:buFontTx/>
              <a:buChar char="-"/>
            </a:pPr>
            <a:r>
              <a:rPr lang="en-GB" dirty="0"/>
              <a:t>What do you feel?</a:t>
            </a:r>
          </a:p>
          <a:p>
            <a:pPr lvl="1">
              <a:buFontTx/>
              <a:buChar char="-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A31E2-4604-449F-B78B-8B513624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AB30C-6C8E-4178-A483-3CFF1675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11</a:t>
            </a:fld>
            <a:endParaRPr lang="en-GB" dirty="0"/>
          </a:p>
        </p:txBody>
      </p:sp>
      <p:pic>
        <p:nvPicPr>
          <p:cNvPr id="6148" name="Picture 4" descr="Man lying on couch watching tv comic book style Vector Image">
            <a:extLst>
              <a:ext uri="{FF2B5EF4-FFF2-40B4-BE49-F238E27FC236}">
                <a16:creationId xmlns:a16="http://schemas.microsoft.com/office/drawing/2014/main" id="{C4E7FCD1-EC18-46D1-86F9-58FD72F2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75" y="1552904"/>
            <a:ext cx="3942508" cy="42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305AA1D8-2C15-40EB-8AF1-53A375309573}"/>
              </a:ext>
            </a:extLst>
          </p:cNvPr>
          <p:cNvSpPr/>
          <p:nvPr/>
        </p:nvSpPr>
        <p:spPr>
          <a:xfrm>
            <a:off x="6298324" y="890752"/>
            <a:ext cx="5344510" cy="5344510"/>
          </a:xfrm>
          <a:prstGeom prst="noSmoking">
            <a:avLst>
              <a:gd name="adj" fmla="val 5428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4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F918-5DE6-4CD3-9420-6314C6F7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 (Haptic)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0604-1B01-44B5-B99A-B55CE63EE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/>
          <a:lstStyle/>
          <a:p>
            <a:r>
              <a:rPr lang="en-GB" dirty="0"/>
              <a:t>Touch is an active sense</a:t>
            </a:r>
          </a:p>
          <a:p>
            <a:r>
              <a:rPr lang="en-GB" dirty="0"/>
              <a:t>The </a:t>
            </a:r>
            <a:r>
              <a:rPr lang="en-GB" i="1" dirty="0"/>
              <a:t>way </a:t>
            </a:r>
            <a:r>
              <a:rPr lang="en-GB" dirty="0"/>
              <a:t>we touch something affects what we feel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2F81-9D92-4E7D-8F43-989C9079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12</a:t>
            </a:fld>
            <a:endParaRPr lang="en-GB" dirty="0"/>
          </a:p>
        </p:txBody>
      </p:sp>
      <p:pic>
        <p:nvPicPr>
          <p:cNvPr id="1026" name="Picture 2" descr="Dr Evil Stroke GIF - DrEvil Stroke Cat - Discover &amp; Share GIFs | Cats, Evil  cat, Dr evil cat">
            <a:extLst>
              <a:ext uri="{FF2B5EF4-FFF2-40B4-BE49-F238E27FC236}">
                <a16:creationId xmlns:a16="http://schemas.microsoft.com/office/drawing/2014/main" id="{9A14089E-E0E0-4439-9CB2-EEFD6AC2E0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2677731"/>
            <a:ext cx="8342057" cy="34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0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7D34-3DEC-4CB1-A590-77858771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 (Haptic)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60163-FC98-4555-8256-7BA1EC08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68"/>
            <a:ext cx="10515600" cy="1900833"/>
          </a:xfrm>
        </p:spPr>
        <p:txBody>
          <a:bodyPr/>
          <a:lstStyle/>
          <a:p>
            <a:r>
              <a:rPr lang="en-GB" dirty="0"/>
              <a:t>Different objects affect haptic sensation</a:t>
            </a:r>
          </a:p>
          <a:p>
            <a:r>
              <a:rPr lang="en-GB" dirty="0"/>
              <a:t>Different stages of touch affect haptic sensation</a:t>
            </a:r>
          </a:p>
          <a:p>
            <a:r>
              <a:rPr lang="en-GB" dirty="0"/>
              <a:t>Different stages of touch happen at different </a:t>
            </a:r>
            <a:r>
              <a:rPr lang="en-GB" b="1" dirty="0"/>
              <a:t>times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0278E-4FDB-4312-8BE0-9762678A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6A1B95-1B97-4E3A-AB73-F907EE9E3215}"/>
              </a:ext>
            </a:extLst>
          </p:cNvPr>
          <p:cNvGrpSpPr/>
          <p:nvPr/>
        </p:nvGrpSpPr>
        <p:grpSpPr>
          <a:xfrm>
            <a:off x="3059760" y="3162118"/>
            <a:ext cx="6236641" cy="3157941"/>
            <a:chOff x="3129610" y="2628686"/>
            <a:chExt cx="6236641" cy="3157941"/>
          </a:xfrm>
        </p:grpSpPr>
        <p:pic>
          <p:nvPicPr>
            <p:cNvPr id="2050" name="Picture 2" descr="What are Finger Spaces? - Answered - Twinkl teaching Wiki">
              <a:extLst>
                <a:ext uri="{FF2B5EF4-FFF2-40B4-BE49-F238E27FC236}">
                  <a16:creationId xmlns:a16="http://schemas.microsoft.com/office/drawing/2014/main" id="{FFA2A20B-D95D-44B8-9585-5853CE470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307420" y="2628686"/>
              <a:ext cx="1901821" cy="221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F3932D-D31E-4D96-90FC-333F752E225F}"/>
                </a:ext>
              </a:extLst>
            </p:cNvPr>
            <p:cNvSpPr/>
            <p:nvPr/>
          </p:nvSpPr>
          <p:spPr>
            <a:xfrm>
              <a:off x="4204025" y="4752134"/>
              <a:ext cx="1017592" cy="101759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2" descr="What are Finger Spaces? - Answered - Twinkl teaching Wiki">
              <a:extLst>
                <a:ext uri="{FF2B5EF4-FFF2-40B4-BE49-F238E27FC236}">
                  <a16:creationId xmlns:a16="http://schemas.microsoft.com/office/drawing/2014/main" id="{4BDE8C12-452A-4A20-98D7-A2B8170F2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130599" y="2847570"/>
              <a:ext cx="1901821" cy="221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5F61A1-9C03-46C5-84AE-C442B427D45B}"/>
                </a:ext>
              </a:extLst>
            </p:cNvPr>
            <p:cNvSpPr/>
            <p:nvPr/>
          </p:nvSpPr>
          <p:spPr>
            <a:xfrm>
              <a:off x="6925927" y="4946000"/>
              <a:ext cx="1227473" cy="8330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B3B8FE-BA09-48E2-9E23-B191EEC5FD59}"/>
                </a:ext>
              </a:extLst>
            </p:cNvPr>
            <p:cNvCxnSpPr/>
            <p:nvPr/>
          </p:nvCxnSpPr>
          <p:spPr>
            <a:xfrm>
              <a:off x="3129610" y="5786627"/>
              <a:ext cx="62366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3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20D0-51E6-460B-A4CD-FDCF30FB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78E0-9B72-4E63-85F8-7594E7C1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764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‘Active Touch’</a:t>
            </a:r>
          </a:p>
          <a:p>
            <a:r>
              <a:rPr lang="en-GB" dirty="0"/>
              <a:t>Different motions / manipulation actions lead to different kinds of haptic data </a:t>
            </a:r>
          </a:p>
          <a:p>
            <a:r>
              <a:rPr lang="en-GB" dirty="0"/>
              <a:t>Made famous by </a:t>
            </a:r>
            <a:r>
              <a:rPr lang="en-GB" dirty="0">
                <a:hlinkClick r:id="rId2"/>
              </a:rPr>
              <a:t>Lederman &amp; </a:t>
            </a:r>
            <a:r>
              <a:rPr lang="en-GB" dirty="0" err="1">
                <a:hlinkClick r:id="rId2"/>
              </a:rPr>
              <a:t>Klatzky</a:t>
            </a:r>
            <a:r>
              <a:rPr lang="en-GB" dirty="0">
                <a:hlinkClick r:id="rId2"/>
              </a:rPr>
              <a:t> (1987)</a:t>
            </a:r>
            <a:endParaRPr lang="en-GB" dirty="0"/>
          </a:p>
          <a:p>
            <a:endParaRPr lang="en-GB" dirty="0"/>
          </a:p>
          <a:p>
            <a:r>
              <a:rPr lang="en-GB" dirty="0"/>
              <a:t>Robots also need to make use of </a:t>
            </a:r>
            <a:r>
              <a:rPr lang="en-GB" b="1" dirty="0"/>
              <a:t>sensors </a:t>
            </a:r>
            <a:r>
              <a:rPr lang="en-GB" dirty="0"/>
              <a:t>and </a:t>
            </a:r>
            <a:r>
              <a:rPr lang="en-GB" b="1" dirty="0"/>
              <a:t>active touch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B8545-3D87-4025-9881-85860E56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BECF5-40D3-4A82-8AC1-B8979A48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14</a:t>
            </a:fld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3D8D58-9F1B-4716-9FED-F3EA19D6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78" y="950036"/>
            <a:ext cx="4134733" cy="55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12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C1648C-EFB0-F18C-78E1-AFBA5A61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9" y="501803"/>
            <a:ext cx="6754431" cy="5537495"/>
          </a:xfrm>
          <a:prstGeom prst="rect">
            <a:avLst/>
          </a:prstGeom>
        </p:spPr>
      </p:pic>
      <p:pic>
        <p:nvPicPr>
          <p:cNvPr id="3" name="Picture 2" descr="A picture containing yellow, container, different&#10;&#10;Description automatically generated">
            <a:extLst>
              <a:ext uri="{FF2B5EF4-FFF2-40B4-BE49-F238E27FC236}">
                <a16:creationId xmlns:a16="http://schemas.microsoft.com/office/drawing/2014/main" id="{7BD9C864-775F-1024-8DD4-427245B32D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89" y="501803"/>
            <a:ext cx="4118532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A311-C0D6-F55B-18ED-DF28BFAA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Exploration (2011)</a:t>
            </a:r>
          </a:p>
        </p:txBody>
      </p:sp>
      <p:pic>
        <p:nvPicPr>
          <p:cNvPr id="6" name="Online Media 5" title="Palpating Robot Gripper">
            <a:hlinkClick r:id="" action="ppaction://media"/>
            <a:extLst>
              <a:ext uri="{FF2B5EF4-FFF2-40B4-BE49-F238E27FC236}">
                <a16:creationId xmlns:a16="http://schemas.microsoft.com/office/drawing/2014/main" id="{DE4F6C2C-EA70-6966-C2EA-0C8FFB3BDBE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5638" y="1825625"/>
            <a:ext cx="5802312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5A83B-D538-C0C8-FAB3-A75F978D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Pattern Recognition – Coursework Overview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3A6A3-3F14-E2EC-8E3A-C71BCCD6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2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A57A-28C5-0DD3-91DE-1B26FB1A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Exploration (2022)</a:t>
            </a:r>
          </a:p>
        </p:txBody>
      </p:sp>
      <p:pic>
        <p:nvPicPr>
          <p:cNvPr id="6" name="Online Media 5" title="The E-TRoll Robot Gripper - Classifying Objects via Rolling">
            <a:hlinkClick r:id="" action="ppaction://media"/>
            <a:extLst>
              <a:ext uri="{FF2B5EF4-FFF2-40B4-BE49-F238E27FC236}">
                <a16:creationId xmlns:a16="http://schemas.microsoft.com/office/drawing/2014/main" id="{76E755A9-81BE-2D5D-9CFD-D1E86F0B4F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7DAEA-4F84-EDAD-637C-3663ACFF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9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2 - ROBOTS: Your Guide to the World of Robotics">
            <a:extLst>
              <a:ext uri="{FF2B5EF4-FFF2-40B4-BE49-F238E27FC236}">
                <a16:creationId xmlns:a16="http://schemas.microsoft.com/office/drawing/2014/main" id="{C81A4E0B-D821-499A-AEBF-A1DDE3B7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4453" r="19733" b="2534"/>
          <a:stretch/>
        </p:blipFill>
        <p:spPr bwMode="auto">
          <a:xfrm>
            <a:off x="8418093" y="194658"/>
            <a:ext cx="2991713" cy="34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1EA85-05EF-4022-B94C-5A9A7A99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PENN Haptic Adjective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E42E1-C03B-4A0D-86DC-47C29D064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5440" cy="23958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PR2 robot performs five exploratory procedures</a:t>
            </a:r>
          </a:p>
          <a:p>
            <a:r>
              <a:rPr lang="en-GB" dirty="0"/>
              <a:t>On 51 objects</a:t>
            </a:r>
          </a:p>
          <a:p>
            <a:r>
              <a:rPr lang="en-GB" dirty="0"/>
              <a:t>Using multi-modal tactile sensors</a:t>
            </a:r>
          </a:p>
          <a:p>
            <a:r>
              <a:rPr lang="en-GB" dirty="0"/>
              <a:t>The researchers were mostly interested in adjective labelling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3ADD7-1EC5-405E-ADED-77996F92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5FC9F-C1F2-4CE0-BACE-D65AEF5F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18</a:t>
            </a:fld>
            <a:endParaRPr lang="en-GB" dirty="0"/>
          </a:p>
        </p:txBody>
      </p:sp>
      <p:pic>
        <p:nvPicPr>
          <p:cNvPr id="9220" name="Picture 4" descr="Tactile sensor - Wikipedia">
            <a:extLst>
              <a:ext uri="{FF2B5EF4-FFF2-40B4-BE49-F238E27FC236}">
                <a16:creationId xmlns:a16="http://schemas.microsoft.com/office/drawing/2014/main" id="{AC69D42E-22B1-41E0-AD6E-43A60C87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4176821"/>
            <a:ext cx="3074669" cy="23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) Schematic diagram of the BioTac biomimetic tactile sensor.... | Download  Scientific Diagram">
            <a:extLst>
              <a:ext uri="{FF2B5EF4-FFF2-40B4-BE49-F238E27FC236}">
                <a16:creationId xmlns:a16="http://schemas.microsoft.com/office/drawing/2014/main" id="{C2017BD4-4F87-42E0-9C8C-5027E8A4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95" y="4393089"/>
            <a:ext cx="4930439" cy="18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2 Robot Has Been Taught The Meaning Of Tactile Adjectives (+VIDEO) |  Futuristic NEWS">
            <a:extLst>
              <a:ext uri="{FF2B5EF4-FFF2-40B4-BE49-F238E27FC236}">
                <a16:creationId xmlns:a16="http://schemas.microsoft.com/office/drawing/2014/main" id="{203B80C4-4DC3-408B-A0F5-C73FB56C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231" y="3825036"/>
            <a:ext cx="2771782" cy="2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7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6D01-186D-46F0-982D-E1644C21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tactile sensors (note the plural!)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C22BC-B342-4F0D-B6A5-CA60DA696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A5425-06AA-4A65-AE87-BBDA5436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19</a:t>
            </a:fld>
            <a:endParaRPr lang="en-GB" dirty="0"/>
          </a:p>
        </p:txBody>
      </p:sp>
      <p:pic>
        <p:nvPicPr>
          <p:cNvPr id="8194" name="Picture 2" descr="Receptors | Sensory system, Integumentary system, Human integumentary system">
            <a:extLst>
              <a:ext uri="{FF2B5EF4-FFF2-40B4-BE49-F238E27FC236}">
                <a16:creationId xmlns:a16="http://schemas.microsoft.com/office/drawing/2014/main" id="{EBD2BFB8-1D37-4309-A641-3BAA8FC71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58" y="1506257"/>
            <a:ext cx="7246884" cy="491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98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D91ED-DBA0-4663-8B96-F3F91BF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0DF2526-4DE1-4D13-A263-1DE7685E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7237"/>
            <a:ext cx="9525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0D19-4635-46B5-B978-E9F5807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BioTac Sensor</a:t>
            </a:r>
          </a:p>
        </p:txBody>
      </p:sp>
      <p:pic>
        <p:nvPicPr>
          <p:cNvPr id="6" name="Online Media 5" title="Overview of BioTac Sensory Technology">
            <a:hlinkClick r:id="" action="ppaction://media"/>
            <a:extLst>
              <a:ext uri="{FF2B5EF4-FFF2-40B4-BE49-F238E27FC236}">
                <a16:creationId xmlns:a16="http://schemas.microsoft.com/office/drawing/2014/main" id="{BDAADA71-9F7A-43CC-AB58-A41D0F05A22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48CB1-1AEE-43BE-B7F0-F31B30F7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BA7E8-6196-4A13-9435-1A30D818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3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258E9-5BA5-45CF-AB03-1F51728F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6C63-EEE6-45B0-804D-C55A0BBF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Online Media 5" title="Using Robotic Exploratory Procedures to Learn the Meaning of Haptic Adjectives">
            <a:hlinkClick r:id="" action="ppaction://media"/>
            <a:extLst>
              <a:ext uri="{FF2B5EF4-FFF2-40B4-BE49-F238E27FC236}">
                <a16:creationId xmlns:a16="http://schemas.microsoft.com/office/drawing/2014/main" id="{5AF0A936-8B44-4402-B6E8-737A71FB66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1240" y="582930"/>
            <a:ext cx="758952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F1EC-DA49-49B0-BE70-D3C479D3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FB38-BC98-40CE-8BE2-77779709D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9280" cy="4351338"/>
          </a:xfrm>
        </p:spPr>
        <p:txBody>
          <a:bodyPr/>
          <a:lstStyle/>
          <a:p>
            <a:r>
              <a:rPr lang="en-GB" dirty="0"/>
              <a:t>We are only going to look at the Hold action</a:t>
            </a:r>
          </a:p>
          <a:p>
            <a:r>
              <a:rPr lang="en-GB" dirty="0"/>
              <a:t>And only six objects</a:t>
            </a:r>
          </a:p>
          <a:p>
            <a:r>
              <a:rPr lang="en-GB" dirty="0"/>
              <a:t>That’s still a lot of data</a:t>
            </a:r>
          </a:p>
          <a:p>
            <a:r>
              <a:rPr lang="en-GB" dirty="0"/>
              <a:t>So we’re going to use Pattern Recognition to make sense of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29AAA-5C9A-473D-A3D0-A2B85648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812D4-9C6E-4F5C-8105-673ED3A4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F3CFE-7C95-4931-A1E0-B464EDBF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21" y="1772919"/>
            <a:ext cx="5199478" cy="35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DC1BED-B18E-4BF0-8F33-C1CCF9263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069" y="2254249"/>
            <a:ext cx="6827995" cy="39544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7DAC-5421-462F-B619-75D4B570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E4369-818A-4CDD-9AF5-3C0C0C6C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97459"/>
            <a:ext cx="9398000" cy="161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9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7DE4-CDB8-4E77-96A4-90BE82E6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X</a:t>
            </a:r>
            <a:r>
              <a:rPr lang="en-GB" i="1" baseline="-25000" dirty="0"/>
              <a:t>g</a:t>
            </a:r>
            <a:r>
              <a:rPr lang="en-GB" dirty="0"/>
              <a:t> is grasp aperture, </a:t>
            </a:r>
            <a:r>
              <a:rPr lang="en-GB" i="1" dirty="0" err="1"/>
              <a:t>Z</a:t>
            </a:r>
            <a:r>
              <a:rPr lang="en-GB" i="1" baseline="-25000" dirty="0" err="1"/>
              <a:t>tf</a:t>
            </a:r>
            <a:r>
              <a:rPr lang="en-GB" i="1" dirty="0"/>
              <a:t> </a:t>
            </a:r>
            <a:r>
              <a:rPr lang="en-GB" dirty="0"/>
              <a:t>is gripper height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C67F25-5D7A-42E1-AA7E-70F81A1FD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2"/>
          <a:stretch/>
        </p:blipFill>
        <p:spPr>
          <a:xfrm>
            <a:off x="95250" y="1959393"/>
            <a:ext cx="12045950" cy="445721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F6855-27CA-449A-ABE5-3A126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24</a:t>
            </a:fld>
            <a:endParaRPr lang="en-GB" dirty="0"/>
          </a:p>
        </p:txBody>
      </p:sp>
      <p:pic>
        <p:nvPicPr>
          <p:cNvPr id="2050" name="Picture 2" descr="pr2 gripper Hot Sale - OFF 51%">
            <a:extLst>
              <a:ext uri="{FF2B5EF4-FFF2-40B4-BE49-F238E27FC236}">
                <a16:creationId xmlns:a16="http://schemas.microsoft.com/office/drawing/2014/main" id="{F1E2F443-1445-64B6-51DA-0FA1BB2D7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13062" b="27787"/>
          <a:stretch/>
        </p:blipFill>
        <p:spPr bwMode="auto">
          <a:xfrm>
            <a:off x="10447422" y="47876"/>
            <a:ext cx="1505284" cy="18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3150DF-9195-B021-4AF3-4E99A11BF855}"/>
              </a:ext>
            </a:extLst>
          </p:cNvPr>
          <p:cNvCxnSpPr/>
          <p:nvPr/>
        </p:nvCxnSpPr>
        <p:spPr>
          <a:xfrm flipH="1" flipV="1">
            <a:off x="11309686" y="328863"/>
            <a:ext cx="224589" cy="11252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D7FC94-3EA1-58DD-DE88-C0E597873D3E}"/>
              </a:ext>
            </a:extLst>
          </p:cNvPr>
          <p:cNvSpPr txBox="1"/>
          <p:nvPr/>
        </p:nvSpPr>
        <p:spPr>
          <a:xfrm>
            <a:off x="11309686" y="-11850"/>
            <a:ext cx="40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 err="1">
                <a:solidFill>
                  <a:schemeClr val="accent1"/>
                </a:solidFill>
              </a:rPr>
              <a:t>X</a:t>
            </a:r>
            <a:r>
              <a:rPr lang="en-GB" i="1" baseline="-25000" dirty="0" err="1">
                <a:solidFill>
                  <a:schemeClr val="accent1"/>
                </a:solidFill>
              </a:rPr>
              <a:t>g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40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EB59E-2052-4108-8A7F-000E2DFB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25</a:t>
            </a:fld>
            <a:endParaRPr lang="en-GB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03EB7F2-BD30-4B75-AEDF-11F59637F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r="43727"/>
          <a:stretch/>
        </p:blipFill>
        <p:spPr>
          <a:xfrm>
            <a:off x="412749" y="89331"/>
            <a:ext cx="9865286" cy="6664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434E3E-051E-41C7-AA02-56B1B40E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011" y="4235382"/>
            <a:ext cx="3022949" cy="157149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14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433C-510B-4A69-A09F-20A0A624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D03464-CE14-422C-A399-0F0D0220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066" y="736604"/>
            <a:ext cx="6126667" cy="53847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6C6FF-91A3-4349-AC0B-79D75F1E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2E5F7-15C3-4546-8F7C-BDF5278A9B32}"/>
              </a:ext>
            </a:extLst>
          </p:cNvPr>
          <p:cNvSpPr txBox="1"/>
          <p:nvPr/>
        </p:nvSpPr>
        <p:spPr>
          <a:xfrm>
            <a:off x="571500" y="1771650"/>
            <a:ext cx="391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you are curious, you can find pictures of the objects in that paper</a:t>
            </a:r>
          </a:p>
        </p:txBody>
      </p:sp>
    </p:spTree>
    <p:extLst>
      <p:ext uri="{BB962C8B-B14F-4D97-AF65-F5344CB8AC3E}">
        <p14:creationId xmlns:p14="http://schemas.microsoft.com/office/powerpoint/2010/main" val="307149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D191-7667-433D-BBA7-694F1118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3BB-F807-4E3D-ADEF-DC323DC0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use </a:t>
            </a:r>
            <a:r>
              <a:rPr lang="en-GB" dirty="0" err="1"/>
              <a:t>Matlab’s</a:t>
            </a:r>
            <a:r>
              <a:rPr lang="en-GB" dirty="0"/>
              <a:t> built in functions for the coursework</a:t>
            </a:r>
          </a:p>
          <a:p>
            <a:r>
              <a:rPr lang="en-GB" dirty="0"/>
              <a:t>You cannot use functions downloaded from Matlab File Exchange</a:t>
            </a:r>
          </a:p>
          <a:p>
            <a:endParaRPr lang="en-GB" dirty="0"/>
          </a:p>
          <a:p>
            <a:r>
              <a:rPr lang="en-GB" dirty="0"/>
              <a:t>Section 1 – You do not have to show all data for your time step justification</a:t>
            </a:r>
          </a:p>
          <a:p>
            <a:pPr lvl="1"/>
            <a:r>
              <a:rPr lang="en-GB" dirty="0"/>
              <a:t>Be concise – show enough to make </a:t>
            </a:r>
            <a:r>
              <a:rPr lang="en-GB" b="1" dirty="0"/>
              <a:t>your</a:t>
            </a:r>
            <a:r>
              <a:rPr lang="en-GB" dirty="0"/>
              <a:t> </a:t>
            </a:r>
            <a:r>
              <a:rPr lang="en-GB" b="1" dirty="0"/>
              <a:t>decision</a:t>
            </a:r>
            <a:r>
              <a:rPr lang="en-GB" dirty="0"/>
              <a:t> clear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8D379-92A5-4A95-BCF0-CA83DC7C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471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E8B5-FFF5-4BBF-BFF0-6B0FB047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</a:t>
            </a:r>
            <a:r>
              <a:rPr lang="en-GB" b="1" dirty="0"/>
              <a:t>Course &amp; Coursework </a:t>
            </a:r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CF5D-0E89-4DEE-9FE0-742A8A2E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Dimensionality Reduction</a:t>
            </a:r>
            <a:br>
              <a:rPr lang="en-GB" dirty="0"/>
            </a:br>
            <a:r>
              <a:rPr lang="en-GB" dirty="0"/>
              <a:t>Principle Component Analysis (PCA)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Linear Discriminant Analysis (LDA)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Representations</a:t>
            </a:r>
            <a:br>
              <a:rPr lang="en-GB" dirty="0"/>
            </a:br>
            <a:r>
              <a:rPr lang="en-GB" dirty="0"/>
              <a:t>Distance Metrics</a:t>
            </a:r>
            <a:br>
              <a:rPr lang="en-GB" dirty="0"/>
            </a:br>
            <a:r>
              <a:rPr lang="en-GB" dirty="0"/>
              <a:t>Clustering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Bagging and Boosting</a:t>
            </a:r>
            <a:br>
              <a:rPr lang="en-GB" dirty="0"/>
            </a:br>
            <a:r>
              <a:rPr lang="en-GB" dirty="0"/>
              <a:t>Ensemble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Time Series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6A3D4-4568-40E9-9EF0-AD271388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8C41-0DD7-4080-8969-848BD06D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8DA9E-1DE7-452A-9554-372F69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2" descr="How to stroke a cat © Getty">
            <a:extLst>
              <a:ext uri="{FF2B5EF4-FFF2-40B4-BE49-F238E27FC236}">
                <a16:creationId xmlns:a16="http://schemas.microsoft.com/office/drawing/2014/main" id="{7BF305EE-43DE-4B24-8C4C-52BEE24D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4373"/>
          <a:stretch/>
        </p:blipFill>
        <p:spPr bwMode="auto">
          <a:xfrm>
            <a:off x="6096000" y="2183386"/>
            <a:ext cx="5652690" cy="33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R2 - ROBOTS: Your Guide to the World of Robotics">
            <a:extLst>
              <a:ext uri="{FF2B5EF4-FFF2-40B4-BE49-F238E27FC236}">
                <a16:creationId xmlns:a16="http://schemas.microsoft.com/office/drawing/2014/main" id="{5CFF2DAE-761F-4B4D-B910-F48BDD77B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0" r="8838"/>
          <a:stretch/>
        </p:blipFill>
        <p:spPr bwMode="auto">
          <a:xfrm>
            <a:off x="521444" y="2183387"/>
            <a:ext cx="5335796" cy="33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0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B8C3-20EF-44F8-B1AD-D8F04564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8819-7646-46F0-B97C-1D5B4DDB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Work in pairs</a:t>
            </a:r>
          </a:p>
          <a:p>
            <a:r>
              <a:rPr lang="en-GB" dirty="0"/>
              <a:t>4 page report (overleaf template provided)</a:t>
            </a:r>
          </a:p>
          <a:p>
            <a:r>
              <a:rPr lang="en-GB" dirty="0"/>
              <a:t>Non-key figures can be placed in appendix (please reference carefully)</a:t>
            </a:r>
          </a:p>
          <a:p>
            <a:r>
              <a:rPr lang="en-GB" dirty="0"/>
              <a:t>Submit </a:t>
            </a:r>
            <a:r>
              <a:rPr lang="en-GB" dirty="0" err="1"/>
              <a:t>Matlab</a:t>
            </a:r>
            <a:r>
              <a:rPr lang="en-GB" dirty="0"/>
              <a:t> code</a:t>
            </a:r>
          </a:p>
          <a:p>
            <a:r>
              <a:rPr lang="en-GB" dirty="0"/>
              <a:t>Deadline – </a:t>
            </a:r>
            <a:r>
              <a:rPr lang="en-GB"/>
              <a:t>15</a:t>
            </a:r>
            <a:r>
              <a:rPr lang="en-GB" baseline="30000"/>
              <a:t>th</a:t>
            </a:r>
            <a:r>
              <a:rPr lang="en-GB"/>
              <a:t> February 23:59</a:t>
            </a:r>
            <a:endParaRPr lang="en-GB" dirty="0"/>
          </a:p>
          <a:p>
            <a:endParaRPr lang="en-GB" dirty="0"/>
          </a:p>
          <a:p>
            <a:r>
              <a:rPr lang="en-GB" dirty="0"/>
              <a:t>Topic – </a:t>
            </a:r>
            <a:r>
              <a:rPr lang="en-GB" b="1" dirty="0"/>
              <a:t>Robotics</a:t>
            </a:r>
            <a:r>
              <a:rPr lang="en-GB" dirty="0"/>
              <a:t> &amp; </a:t>
            </a:r>
            <a:r>
              <a:rPr lang="en-GB" b="1" dirty="0"/>
              <a:t>Haptics</a:t>
            </a:r>
            <a:r>
              <a:rPr lang="en-GB" dirty="0"/>
              <a:t> </a:t>
            </a:r>
          </a:p>
          <a:p>
            <a:r>
              <a:rPr lang="en-GB" dirty="0"/>
              <a:t>This session we’ll talk about the </a:t>
            </a:r>
            <a:r>
              <a:rPr lang="en-GB" b="1" dirty="0"/>
              <a:t>background</a:t>
            </a:r>
            <a:r>
              <a:rPr lang="en-GB" dirty="0"/>
              <a:t> and </a:t>
            </a:r>
            <a:r>
              <a:rPr lang="en-GB" b="1" dirty="0"/>
              <a:t>motivation</a:t>
            </a:r>
            <a:r>
              <a:rPr lang="en-GB" dirty="0"/>
              <a:t> for the coursework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A9538-3A09-46EB-B816-86D1656F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7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E6FF22-60C0-4F04-8898-5CD69D73CDEC}"/>
              </a:ext>
            </a:extLst>
          </p:cNvPr>
          <p:cNvSpPr/>
          <p:nvPr/>
        </p:nvSpPr>
        <p:spPr>
          <a:xfrm>
            <a:off x="2016981" y="1144960"/>
            <a:ext cx="8158038" cy="42022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147F-9AE3-4694-A731-BBFD1056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5400" dirty="0"/>
              <a:t>Haptics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3600" dirty="0"/>
              <a:t>Science and Technology related to the </a:t>
            </a:r>
            <a:br>
              <a:rPr lang="en-GB" sz="3600" dirty="0"/>
            </a:br>
            <a:r>
              <a:rPr lang="en-GB" sz="3600" b="1" dirty="0"/>
              <a:t>Sense of Touch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1AF07-1C2B-4334-AE13-7C5FBCF2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14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E6FF22-60C0-4F04-8898-5CD69D73CDEC}"/>
              </a:ext>
            </a:extLst>
          </p:cNvPr>
          <p:cNvSpPr/>
          <p:nvPr/>
        </p:nvSpPr>
        <p:spPr>
          <a:xfrm>
            <a:off x="3979333" y="473890"/>
            <a:ext cx="4233334" cy="178907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147F-9AE3-4694-A731-BBFD1056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038" y="823345"/>
            <a:ext cx="5019924" cy="1096479"/>
          </a:xfrm>
        </p:spPr>
        <p:txBody>
          <a:bodyPr/>
          <a:lstStyle/>
          <a:p>
            <a:pPr marL="0" indent="0" algn="ctr">
              <a:buNone/>
            </a:pPr>
            <a:r>
              <a:rPr lang="en-GB" sz="5400" dirty="0"/>
              <a:t>Haptics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1AF07-1C2B-4334-AE13-7C5FBCF2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1683D7-31D5-494D-BD24-BDAD846141C0}"/>
              </a:ext>
            </a:extLst>
          </p:cNvPr>
          <p:cNvSpPr/>
          <p:nvPr/>
        </p:nvSpPr>
        <p:spPr>
          <a:xfrm>
            <a:off x="614901" y="3586688"/>
            <a:ext cx="4114800" cy="20103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Kinaesthetic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279493-7F20-4300-8BA9-E7AC52D8E818}"/>
              </a:ext>
            </a:extLst>
          </p:cNvPr>
          <p:cNvSpPr/>
          <p:nvPr/>
        </p:nvSpPr>
        <p:spPr>
          <a:xfrm>
            <a:off x="7283395" y="3586688"/>
            <a:ext cx="4114800" cy="20103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Tactile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0056C67-3FA6-4483-B6E0-D7B0545DC7D7}"/>
              </a:ext>
            </a:extLst>
          </p:cNvPr>
          <p:cNvSpPr/>
          <p:nvPr/>
        </p:nvSpPr>
        <p:spPr>
          <a:xfrm rot="2494414">
            <a:off x="4140200" y="2376587"/>
            <a:ext cx="728133" cy="1016000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CA3593-9EA1-41A0-9F24-D5C15615DA66}"/>
              </a:ext>
            </a:extLst>
          </p:cNvPr>
          <p:cNvSpPr/>
          <p:nvPr/>
        </p:nvSpPr>
        <p:spPr>
          <a:xfrm rot="19407574">
            <a:off x="7299641" y="2376587"/>
            <a:ext cx="728133" cy="1016000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7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Evian Natural Mineral Still Bottled Water 500ml Bottle Pack 24 - Hunt  Office UK">
            <a:extLst>
              <a:ext uri="{FF2B5EF4-FFF2-40B4-BE49-F238E27FC236}">
                <a16:creationId xmlns:a16="http://schemas.microsoft.com/office/drawing/2014/main" id="{AC6EB233-F599-85E8-F9FA-CDF4DAAA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57" y="2289538"/>
            <a:ext cx="2697580" cy="26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37793-CD73-91AD-4AE3-0C11BE37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for keys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91B3A-41B3-A9F0-34B9-E943032D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Pattern Recognition – Lecture 1 – Ad Spiers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AA3ED-4297-79B1-E973-CA91F4D6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6</a:t>
            </a:fld>
            <a:endParaRPr lang="en-GB" dirty="0"/>
          </a:p>
        </p:txBody>
      </p:sp>
      <p:pic>
        <p:nvPicPr>
          <p:cNvPr id="1026" name="Picture 2" descr="12,161 Man Searching Bag Stock Photos, Pictures &amp; Royalty ...">
            <a:extLst>
              <a:ext uri="{FF2B5EF4-FFF2-40B4-BE49-F238E27FC236}">
                <a16:creationId xmlns:a16="http://schemas.microsoft.com/office/drawing/2014/main" id="{20407F30-940A-A23E-1A67-5AD350E4A7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633410" cy="44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Can I Recycle? Keys | Recycle More">
            <a:extLst>
              <a:ext uri="{FF2B5EF4-FFF2-40B4-BE49-F238E27FC236}">
                <a16:creationId xmlns:a16="http://schemas.microsoft.com/office/drawing/2014/main" id="{68D22A87-0FF2-ECF1-B1FC-15DE996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19" y="172816"/>
            <a:ext cx="1957137" cy="19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test Samsung Smartphone | Samsung Levant">
            <a:extLst>
              <a:ext uri="{FF2B5EF4-FFF2-40B4-BE49-F238E27FC236}">
                <a16:creationId xmlns:a16="http://schemas.microsoft.com/office/drawing/2014/main" id="{2C501DF3-29FB-7DA4-B4E3-660D7FA7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89" y="1793832"/>
            <a:ext cx="2743199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rigley's Extra Peppermint Sugarfree Chewing Gum | Hancocks">
            <a:extLst>
              <a:ext uri="{FF2B5EF4-FFF2-40B4-BE49-F238E27FC236}">
                <a16:creationId xmlns:a16="http://schemas.microsoft.com/office/drawing/2014/main" id="{0566F981-ADCD-E134-EA66-AD4C727D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90" y="4457253"/>
            <a:ext cx="1558536" cy="155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C243-FC8A-4B83-8EA6-1BE7355E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4132-7B46-4B6A-82B4-99CBA31E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87359" cy="4351338"/>
          </a:xfrm>
        </p:spPr>
        <p:txBody>
          <a:bodyPr>
            <a:normAutofit/>
          </a:bodyPr>
          <a:lstStyle/>
          <a:p>
            <a:r>
              <a:rPr lang="en-GB" dirty="0"/>
              <a:t>Haptics can help us when vision fails</a:t>
            </a:r>
          </a:p>
          <a:p>
            <a:r>
              <a:rPr lang="en-GB" dirty="0"/>
              <a:t>He can </a:t>
            </a:r>
            <a:r>
              <a:rPr lang="en-GB" b="1" dirty="0"/>
              <a:t>augment</a:t>
            </a:r>
            <a:r>
              <a:rPr lang="en-GB" dirty="0"/>
              <a:t> the </a:t>
            </a:r>
            <a:r>
              <a:rPr lang="en-GB" b="1" dirty="0"/>
              <a:t>occluded view </a:t>
            </a:r>
            <a:r>
              <a:rPr lang="en-GB" dirty="0"/>
              <a:t>by using his sense of touch to identify key-like object properties</a:t>
            </a:r>
          </a:p>
          <a:p>
            <a:pPr lvl="1"/>
            <a:r>
              <a:rPr lang="en-GB" dirty="0"/>
              <a:t>Hard</a:t>
            </a:r>
          </a:p>
          <a:p>
            <a:pPr lvl="1"/>
            <a:r>
              <a:rPr lang="en-GB" dirty="0"/>
              <a:t>Cold</a:t>
            </a:r>
          </a:p>
          <a:p>
            <a:pPr lvl="1"/>
            <a:r>
              <a:rPr lang="en-GB" dirty="0"/>
              <a:t>Articulated (keys can move independently to key ring)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081D5-EC91-462D-BE20-DE18C4B3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4" descr="9,134 Man Searching Bag Stock Photos, Pictures &amp; Royalty-Free Images -  iStock">
            <a:extLst>
              <a:ext uri="{FF2B5EF4-FFF2-40B4-BE49-F238E27FC236}">
                <a16:creationId xmlns:a16="http://schemas.microsoft.com/office/drawing/2014/main" id="{10ED6752-C52B-46C9-B335-9019A016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1" r="34272" b="-146"/>
          <a:stretch/>
        </p:blipFill>
        <p:spPr bwMode="auto">
          <a:xfrm>
            <a:off x="8623737" y="2433762"/>
            <a:ext cx="3129456" cy="36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D819086-3363-4808-A3F5-30F646D700D0}"/>
              </a:ext>
            </a:extLst>
          </p:cNvPr>
          <p:cNvSpPr/>
          <p:nvPr/>
        </p:nvSpPr>
        <p:spPr>
          <a:xfrm>
            <a:off x="7425559" y="725214"/>
            <a:ext cx="2136227" cy="1708548"/>
          </a:xfrm>
          <a:prstGeom prst="cloudCallout">
            <a:avLst>
              <a:gd name="adj1" fmla="val 44481"/>
              <a:gd name="adj2" fmla="val 758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Key Collection Unlocks Inspiring Environmental Programs - SCARCE">
            <a:extLst>
              <a:ext uri="{FF2B5EF4-FFF2-40B4-BE49-F238E27FC236}">
                <a16:creationId xmlns:a16="http://schemas.microsoft.com/office/drawing/2014/main" id="{8AF5B031-9DDA-4A76-8180-5E70B5F7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04" y="1032302"/>
            <a:ext cx="1346638" cy="103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8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67B-2767-4FC5-BF8D-82A652C1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75D2-736E-4DC9-BA8B-00C89BA3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828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often use </a:t>
            </a:r>
            <a:r>
              <a:rPr lang="en-GB" b="1" dirty="0"/>
              <a:t>vision</a:t>
            </a:r>
            <a:r>
              <a:rPr lang="en-GB" dirty="0"/>
              <a:t> to identify objects and infer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Touch has generally been much less researched than vision in artificial systems</a:t>
            </a:r>
          </a:p>
          <a:p>
            <a:r>
              <a:rPr lang="en-GB" dirty="0"/>
              <a:t>Touch gives us different types of information</a:t>
            </a:r>
          </a:p>
          <a:p>
            <a:r>
              <a:rPr lang="en-GB" dirty="0"/>
              <a:t>Touch sensing is often associated with manipulation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C94D4-484F-4B5C-8FCD-732D4AC9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8</a:t>
            </a:fld>
            <a:endParaRPr lang="en-GB" dirty="0"/>
          </a:p>
        </p:txBody>
      </p:sp>
      <p:pic>
        <p:nvPicPr>
          <p:cNvPr id="1026" name="Picture 2" descr="How to stroke a cat © Getty">
            <a:extLst>
              <a:ext uri="{FF2B5EF4-FFF2-40B4-BE49-F238E27FC236}">
                <a16:creationId xmlns:a16="http://schemas.microsoft.com/office/drawing/2014/main" id="{000198CD-F606-4C84-A317-4841D08A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4373"/>
          <a:stretch/>
        </p:blipFill>
        <p:spPr bwMode="auto">
          <a:xfrm>
            <a:off x="6511159" y="3145269"/>
            <a:ext cx="4645573" cy="27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ᐈ Cartoon eye stock photos, Royalty Free cartoon eyes pictures | download  on Depositphotos®">
            <a:extLst>
              <a:ext uri="{FF2B5EF4-FFF2-40B4-BE49-F238E27FC236}">
                <a16:creationId xmlns:a16="http://schemas.microsoft.com/office/drawing/2014/main" id="{1B61C9F0-0B70-4B80-895B-42E9D8602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097" y="640950"/>
            <a:ext cx="2565293" cy="19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50A-39EA-4877-A658-95BB6145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6F84-BB60-402B-AE91-2432CFE34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656" y="1825624"/>
            <a:ext cx="4755930" cy="408644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properties cannot be determined only by vision</a:t>
            </a:r>
          </a:p>
          <a:p>
            <a:r>
              <a:rPr lang="en-GB" dirty="0"/>
              <a:t>For example, how soft something is</a:t>
            </a:r>
          </a:p>
          <a:p>
            <a:r>
              <a:rPr lang="en-GB" dirty="0"/>
              <a:t>It’s hard to guess which towel is the softest only from this image</a:t>
            </a:r>
          </a:p>
          <a:p>
            <a:r>
              <a:rPr lang="en-GB" dirty="0"/>
              <a:t>It’s natural to want to touch items when choosing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92902-C55C-49C8-8F7F-7087EB07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0424-CDFB-4D1B-9396-B44913C8B5E8}" type="slidenum">
              <a:rPr lang="en-GB" smtClean="0"/>
              <a:t>9</a:t>
            </a:fld>
            <a:endParaRPr lang="en-GB" dirty="0"/>
          </a:p>
        </p:txBody>
      </p:sp>
      <p:pic>
        <p:nvPicPr>
          <p:cNvPr id="3076" name="Picture 4" descr="10 Best Bath Towels 2021 - Top Rated Bath Towel Reviews">
            <a:extLst>
              <a:ext uri="{FF2B5EF4-FFF2-40B4-BE49-F238E27FC236}">
                <a16:creationId xmlns:a16="http://schemas.microsoft.com/office/drawing/2014/main" id="{09BB97A2-67DF-40D7-ABA6-BF4871EC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21" y="1219235"/>
            <a:ext cx="5727039" cy="39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110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22706</TotalTime>
  <Words>740</Words>
  <Application>Microsoft Office PowerPoint</Application>
  <PresentationFormat>Widescreen</PresentationFormat>
  <Paragraphs>140</Paragraphs>
  <Slides>29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Custom Design</vt:lpstr>
      <vt:lpstr>Pattern Recognition</vt:lpstr>
      <vt:lpstr>PowerPoint Presentation</vt:lpstr>
      <vt:lpstr>Coursework</vt:lpstr>
      <vt:lpstr>PowerPoint Presentation</vt:lpstr>
      <vt:lpstr>PowerPoint Presentation</vt:lpstr>
      <vt:lpstr>Looking for keys</vt:lpstr>
      <vt:lpstr>Haptics</vt:lpstr>
      <vt:lpstr>Haptics</vt:lpstr>
      <vt:lpstr>Haptics</vt:lpstr>
      <vt:lpstr>Robots + Haptics</vt:lpstr>
      <vt:lpstr>Haptics is an active sense</vt:lpstr>
      <vt:lpstr>Time Series (Haptic) Data</vt:lpstr>
      <vt:lpstr>Time Series (Haptic) Data</vt:lpstr>
      <vt:lpstr>Exploratory Procedures</vt:lpstr>
      <vt:lpstr>PowerPoint Presentation</vt:lpstr>
      <vt:lpstr>Active Exploration (2011)</vt:lpstr>
      <vt:lpstr>Active Exploration (2022)</vt:lpstr>
      <vt:lpstr>PENN Haptic Adjective Corpus</vt:lpstr>
      <vt:lpstr>Human tactile sensors (note the plural!)</vt:lpstr>
      <vt:lpstr>The BioTac Sensor</vt:lpstr>
      <vt:lpstr>PowerPoint Presentation</vt:lpstr>
      <vt:lpstr>Our Dataset</vt:lpstr>
      <vt:lpstr>PowerPoint Presentation</vt:lpstr>
      <vt:lpstr>Xg is grasp aperture, Ztf is gripper height</vt:lpstr>
      <vt:lpstr>PowerPoint Presentation</vt:lpstr>
      <vt:lpstr>Objects</vt:lpstr>
      <vt:lpstr>Other Points</vt:lpstr>
      <vt:lpstr>Pattern Recognition Course &amp; Coursework Outline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</dc:title>
  <dc:creator>Ad Spiers</dc:creator>
  <cp:lastModifiedBy>Spiers, Ad</cp:lastModifiedBy>
  <cp:revision>170</cp:revision>
  <dcterms:created xsi:type="dcterms:W3CDTF">2021-02-04T10:32:16Z</dcterms:created>
  <dcterms:modified xsi:type="dcterms:W3CDTF">2024-01-12T15:24:23Z</dcterms:modified>
</cp:coreProperties>
</file>